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ita" userId="6c0c4019-7173-4c72-a4d1-56df171668dd" providerId="ADAL" clId="{7BC08284-BB1C-402F-B6D4-260BF21FDA68}"/>
    <pc:docChg chg="modSld">
      <pc:chgData name="Edita" userId="6c0c4019-7173-4c72-a4d1-56df171668dd" providerId="ADAL" clId="{7BC08284-BB1C-402F-B6D4-260BF21FDA68}" dt="2021-05-20T21:00:08.699" v="1" actId="20577"/>
      <pc:docMkLst>
        <pc:docMk/>
      </pc:docMkLst>
      <pc:sldChg chg="modSp mod">
        <pc:chgData name="Edita" userId="6c0c4019-7173-4c72-a4d1-56df171668dd" providerId="ADAL" clId="{7BC08284-BB1C-402F-B6D4-260BF21FDA68}" dt="2021-05-20T21:00:08.699" v="1" actId="20577"/>
        <pc:sldMkLst>
          <pc:docMk/>
          <pc:sldMk cId="0" sldId="265"/>
        </pc:sldMkLst>
        <pc:spChg chg="mod">
          <ac:chgData name="Edita" userId="6c0c4019-7173-4c72-a4d1-56df171668dd" providerId="ADAL" clId="{7BC08284-BB1C-402F-B6D4-260BF21FDA68}" dt="2021-05-20T21:00:08.699" v="1" actId="20577"/>
          <ac:spMkLst>
            <pc:docMk/>
            <pc:sldMk cId="0" sldId="265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B5BE57DD-A23F-433E-8B45-B006C887541E}" type="datetimeFigureOut">
              <a:rPr lang="sr-Latn-CS" smtClean="0"/>
              <a:t>20.5.2021.</a:t>
            </a:fld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82B55BC-4237-4759-8675-D8F8A887EAB1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57DD-A23F-433E-8B45-B006C887541E}" type="datetimeFigureOut">
              <a:rPr lang="sr-Latn-CS" smtClean="0"/>
              <a:t>20.5.2021.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55BC-4237-4759-8675-D8F8A887EAB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57DD-A23F-433E-8B45-B006C887541E}" type="datetimeFigureOut">
              <a:rPr lang="sr-Latn-CS" smtClean="0"/>
              <a:t>20.5.2021.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55BC-4237-4759-8675-D8F8A887EAB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57DD-A23F-433E-8B45-B006C887541E}" type="datetimeFigureOut">
              <a:rPr lang="sr-Latn-CS" smtClean="0"/>
              <a:t>20.5.2021.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55BC-4237-4759-8675-D8F8A887EAB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B5BE57DD-A23F-433E-8B45-B006C887541E}" type="datetimeFigureOut">
              <a:rPr lang="sr-Latn-CS" smtClean="0"/>
              <a:t>20.5.2021.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82B55BC-4237-4759-8675-D8F8A887EAB1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57DD-A23F-433E-8B45-B006C887541E}" type="datetimeFigureOut">
              <a:rPr lang="sr-Latn-CS" smtClean="0"/>
              <a:t>20.5.2021.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C82B55BC-4237-4759-8675-D8F8A887EAB1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57DD-A23F-433E-8B45-B006C887541E}" type="datetimeFigureOut">
              <a:rPr lang="sr-Latn-CS" smtClean="0"/>
              <a:t>20.5.2021.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C82B55BC-4237-4759-8675-D8F8A887EAB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57DD-A23F-433E-8B45-B006C887541E}" type="datetimeFigureOut">
              <a:rPr lang="sr-Latn-CS" smtClean="0"/>
              <a:t>20.5.2021.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55BC-4237-4759-8675-D8F8A887EAB1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57DD-A23F-433E-8B45-B006C887541E}" type="datetimeFigureOut">
              <a:rPr lang="sr-Latn-CS" smtClean="0"/>
              <a:t>20.5.2021.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55BC-4237-4759-8675-D8F8A887EAB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B5BE57DD-A23F-433E-8B45-B006C887541E}" type="datetimeFigureOut">
              <a:rPr lang="sr-Latn-CS" smtClean="0"/>
              <a:t>20.5.2021.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82B55BC-4237-4759-8675-D8F8A887EAB1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B5BE57DD-A23F-433E-8B45-B006C887541E}" type="datetimeFigureOut">
              <a:rPr lang="sr-Latn-CS" smtClean="0"/>
              <a:t>20.5.2021.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82B55BC-4237-4759-8675-D8F8A887EAB1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5BE57DD-A23F-433E-8B45-B006C887541E}" type="datetimeFigureOut">
              <a:rPr lang="sr-Latn-CS" smtClean="0"/>
              <a:t>20.5.2021.</a:t>
            </a:fld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82B55BC-4237-4759-8675-D8F8A887EAB1}" type="slidenum">
              <a:rPr lang="hr-HR" smtClean="0"/>
              <a:t>‹#›</a:t>
            </a:fld>
            <a:endParaRPr lang="hr-H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5400" dirty="0"/>
              <a:t>MOJA KUĆA IZ SNOVA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84" y="2786058"/>
            <a:ext cx="6560234" cy="1752600"/>
          </a:xfrm>
        </p:spPr>
        <p:txBody>
          <a:bodyPr>
            <a:normAutofit/>
          </a:bodyPr>
          <a:lstStyle/>
          <a:p>
            <a:r>
              <a:rPr lang="hr-HR" sz="2400" dirty="0"/>
              <a:t>Ana Rako, 8.a</a:t>
            </a:r>
          </a:p>
        </p:txBody>
      </p:sp>
      <p:pic>
        <p:nvPicPr>
          <p:cNvPr id="5" name="Picture 4" descr="189D3875-4FDF-4567-A0C7-C9CB3212AB8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928934"/>
            <a:ext cx="5357850" cy="3319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3536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hr-HR" sz="4800" dirty="0"/>
              <a:t>DIO KUĆE OBLOŽEN DRVETOM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6280"/>
          </a:xfrm>
        </p:spPr>
        <p:txBody>
          <a:bodyPr>
            <a:normAutofit/>
          </a:bodyPr>
          <a:lstStyle/>
          <a:p>
            <a:r>
              <a:rPr lang="hr-HR" sz="2800" dirty="0"/>
              <a:t>271m</a:t>
            </a:r>
            <a:r>
              <a:rPr lang="hr-HR" sz="2800" dirty="0">
                <a:latin typeface="Constantia"/>
              </a:rPr>
              <a:t>² obložen drvetom</a:t>
            </a:r>
          </a:p>
          <a:p>
            <a:r>
              <a:rPr lang="hr-HR" sz="2800" dirty="0">
                <a:latin typeface="Constantia"/>
              </a:rPr>
              <a:t>Ventilirana drvena fasada : sibirski ariš s izolacijom 15cm – 210.69/1m²</a:t>
            </a:r>
          </a:p>
          <a:p>
            <a:r>
              <a:rPr lang="hr-HR" sz="2800" dirty="0">
                <a:latin typeface="Constantia"/>
              </a:rPr>
              <a:t>Cijena drvenog dijela: 57 096.99kn</a:t>
            </a:r>
          </a:p>
          <a:p>
            <a:r>
              <a:rPr lang="hr-HR" sz="2800" dirty="0">
                <a:latin typeface="Constantia"/>
              </a:rPr>
              <a:t>Drvene fasade ekološki su prihvatljive</a:t>
            </a:r>
          </a:p>
          <a:p>
            <a:r>
              <a:rPr lang="hr-HR" sz="2800" dirty="0">
                <a:latin typeface="Constantia"/>
              </a:rPr>
              <a:t>Bolje se uklapaju u okoliš</a:t>
            </a:r>
          </a:p>
          <a:p>
            <a:r>
              <a:rPr lang="hr-HR" sz="2800">
                <a:latin typeface="Constantia"/>
              </a:rPr>
              <a:t>Manje materijala </a:t>
            </a:r>
            <a:r>
              <a:rPr lang="hr-HR" sz="2800" dirty="0">
                <a:latin typeface="Constantia"/>
              </a:rPr>
              <a:t>za postavljanje</a:t>
            </a:r>
          </a:p>
          <a:p>
            <a:r>
              <a:rPr lang="hr-HR" sz="2800" dirty="0">
                <a:latin typeface="Constantia"/>
              </a:rPr>
              <a:t>Drvene škure</a:t>
            </a:r>
            <a:endParaRPr lang="hr-HR" sz="2800" dirty="0"/>
          </a:p>
        </p:txBody>
      </p:sp>
      <p:pic>
        <p:nvPicPr>
          <p:cNvPr id="4" name="Picture 3" descr="095136C0-AD56-4A9A-A898-BA5E58A18F0D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000763" y="4143377"/>
            <a:ext cx="2857495" cy="214312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3536"/>
            <a:ext cx="8686800" cy="1143000"/>
          </a:xfrm>
        </p:spPr>
        <p:txBody>
          <a:bodyPr>
            <a:normAutofit/>
          </a:bodyPr>
          <a:lstStyle/>
          <a:p>
            <a:r>
              <a:rPr lang="hr-HR" sz="4400" dirty="0"/>
              <a:t>SAMOODRŽIVOST GRAĐEVINE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6280"/>
          </a:xfrm>
        </p:spPr>
        <p:txBody>
          <a:bodyPr>
            <a:normAutofit/>
          </a:bodyPr>
          <a:lstStyle/>
          <a:p>
            <a:r>
              <a:rPr lang="hr-HR" sz="2400" dirty="0"/>
              <a:t>Zeleni krov – dobra toplinska izolacija, jeftiniji, ekološki prihvatljivi , terasa </a:t>
            </a:r>
          </a:p>
          <a:p>
            <a:r>
              <a:rPr lang="hr-HR" sz="2400" dirty="0"/>
              <a:t>Klupa s panelnom pločom</a:t>
            </a:r>
          </a:p>
          <a:p>
            <a:r>
              <a:rPr lang="hr-HR" sz="2400" dirty="0"/>
              <a:t>Puno  stakala – manje rasvjeta , više prirodnog svjetla</a:t>
            </a:r>
          </a:p>
          <a:p>
            <a:r>
              <a:rPr lang="hr-HR" sz="2400" dirty="0"/>
              <a:t>Dosta drveća – proizvode kisik, prirodni hlad</a:t>
            </a:r>
          </a:p>
          <a:p>
            <a:r>
              <a:rPr lang="hr-HR" sz="2400" dirty="0"/>
              <a:t>Stalak za ostavljanje bicikala- podsjećanje na više vožnje biciklom </a:t>
            </a:r>
            <a:r>
              <a:rPr lang="hr-HR" sz="2400" dirty="0">
                <a:sym typeface="Wingdings" pitchFamily="2" charset="2"/>
              </a:rPr>
              <a:t> smanjuje se vožnja autom</a:t>
            </a:r>
          </a:p>
          <a:p>
            <a:r>
              <a:rPr lang="hr-HR" sz="2400" dirty="0">
                <a:sym typeface="Wingdings" pitchFamily="2" charset="2"/>
              </a:rPr>
              <a:t>Kontejneri za recikliranje</a:t>
            </a:r>
          </a:p>
          <a:p>
            <a:r>
              <a:rPr lang="hr-HR" sz="2400" dirty="0">
                <a:sym typeface="Wingdings" pitchFamily="2" charset="2"/>
              </a:rPr>
              <a:t>LED rasvjeta</a:t>
            </a:r>
            <a:endParaRPr lang="hr-HR" sz="2400" dirty="0"/>
          </a:p>
        </p:txBody>
      </p:sp>
      <p:pic>
        <p:nvPicPr>
          <p:cNvPr id="4" name="Picture 3" descr="9CA0E3A1-E217-4F76-9CCA-34A31FD2D11C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4000504"/>
            <a:ext cx="3428992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FEC12F7-B711-4D06-824B-65AE32A0B2A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534385" y="4563087"/>
            <a:ext cx="2500306" cy="1875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/>
              <a:t>HVALA NA PAŽNJI!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Imate li pitanja?</a:t>
            </a:r>
          </a:p>
        </p:txBody>
      </p:sp>
      <p:pic>
        <p:nvPicPr>
          <p:cNvPr id="4" name="Picture 3" descr="FAC62BB2-2978-4935-A722-ADE58CA2DEF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500034" y="3000372"/>
            <a:ext cx="3714743" cy="2786057"/>
          </a:xfrm>
          <a:prstGeom prst="rect">
            <a:avLst/>
          </a:prstGeom>
        </p:spPr>
      </p:pic>
      <p:pic>
        <p:nvPicPr>
          <p:cNvPr id="5" name="Picture 4" descr="9AD575EB-F4BE-42A2-BA16-348179DFAA3D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523596" y="2048777"/>
            <a:ext cx="2383065" cy="44291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/>
              <a:t>KARAKTERISTIKE O KUĆI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43050"/>
            <a:ext cx="8929718" cy="4526280"/>
          </a:xfrm>
        </p:spPr>
        <p:txBody>
          <a:bodyPr>
            <a:normAutofit/>
          </a:bodyPr>
          <a:lstStyle/>
          <a:p>
            <a:r>
              <a:rPr lang="hr-HR" sz="2800" dirty="0"/>
              <a:t>Moderna kuća</a:t>
            </a:r>
          </a:p>
          <a:p>
            <a:r>
              <a:rPr lang="hr-HR" sz="2800" dirty="0"/>
              <a:t>Nije uobičajena za naša  područja</a:t>
            </a:r>
          </a:p>
          <a:p>
            <a:r>
              <a:rPr lang="hr-HR" sz="2800" dirty="0"/>
              <a:t>Izgrada na ravnim površinama (često uz obale ili u sredini šume)</a:t>
            </a:r>
          </a:p>
          <a:p>
            <a:r>
              <a:rPr lang="hr-HR" sz="2800" dirty="0"/>
              <a:t>Vila </a:t>
            </a:r>
          </a:p>
          <a:p>
            <a:r>
              <a:rPr lang="hr-HR" sz="2800" dirty="0"/>
              <a:t>Za živjeti ili odmor</a:t>
            </a:r>
          </a:p>
        </p:txBody>
      </p:sp>
      <p:pic>
        <p:nvPicPr>
          <p:cNvPr id="4" name="Picture 3" descr="9873C4AA-42DF-4AAF-87BC-8176D33430D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714744" y="3143248"/>
            <a:ext cx="4476748" cy="3357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472518" cy="1389514"/>
          </a:xfrm>
        </p:spPr>
        <p:txBody>
          <a:bodyPr>
            <a:normAutofit fontScale="90000"/>
          </a:bodyPr>
          <a:lstStyle/>
          <a:p>
            <a:r>
              <a:rPr lang="hr-HR" dirty="0"/>
              <a:t>GEOMETRIJSKA TIJELA KOJA SAM KORISTILA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Stožac</a:t>
            </a:r>
          </a:p>
          <a:p>
            <a:r>
              <a:rPr lang="hr-HR" dirty="0"/>
              <a:t>Valjak </a:t>
            </a:r>
          </a:p>
          <a:p>
            <a:r>
              <a:rPr lang="hr-HR" dirty="0"/>
              <a:t>Četverostrana piramida </a:t>
            </a:r>
          </a:p>
          <a:p>
            <a:r>
              <a:rPr lang="hr-HR" dirty="0"/>
              <a:t>Kugla </a:t>
            </a:r>
          </a:p>
          <a:p>
            <a:r>
              <a:rPr lang="hr-HR" dirty="0"/>
              <a:t>Prizma  </a:t>
            </a:r>
          </a:p>
        </p:txBody>
      </p:sp>
      <p:pic>
        <p:nvPicPr>
          <p:cNvPr id="4" name="Picture 3" descr="175685EE-65B6-4B0D-8E7C-93F339A579A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3845" y="4452945"/>
            <a:ext cx="2476517" cy="1857388"/>
          </a:xfrm>
          <a:prstGeom prst="rect">
            <a:avLst/>
          </a:prstGeom>
        </p:spPr>
      </p:pic>
      <p:pic>
        <p:nvPicPr>
          <p:cNvPr id="6" name="Picture 5" descr="3FBA9E2D-8A77-48D4-9A94-EFDC6C323672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4143380"/>
            <a:ext cx="2428892" cy="2482447"/>
          </a:xfrm>
          <a:prstGeom prst="rect">
            <a:avLst/>
          </a:prstGeom>
        </p:spPr>
      </p:pic>
      <p:pic>
        <p:nvPicPr>
          <p:cNvPr id="7" name="Picture 6" descr="2E99FE9F-8F2E-480B-A971-7E5443EDD95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4143380"/>
            <a:ext cx="3429024" cy="250033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/>
              <a:t>STOŽAC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 = 1.5cm</a:t>
            </a:r>
          </a:p>
          <a:p>
            <a:r>
              <a:rPr lang="hr-HR" dirty="0"/>
              <a:t>s = 5cm</a:t>
            </a:r>
          </a:p>
          <a:p>
            <a:r>
              <a:rPr lang="hr-HR" dirty="0"/>
              <a:t>Primjena u prostoru: vaza za cvijeće</a:t>
            </a:r>
          </a:p>
        </p:txBody>
      </p:sp>
      <p:pic>
        <p:nvPicPr>
          <p:cNvPr id="5" name="Picture 4" descr="9CECC457-4548-4D9B-8F4F-2A5E975A118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286124"/>
            <a:ext cx="4071966" cy="3053975"/>
          </a:xfrm>
          <a:prstGeom prst="rect">
            <a:avLst/>
          </a:prstGeom>
        </p:spPr>
      </p:pic>
      <p:pic>
        <p:nvPicPr>
          <p:cNvPr id="6" name="Picture 5" descr="3735BD64-6FC4-49CB-946C-ED3F73669E6C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286124"/>
            <a:ext cx="4381529" cy="30718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/>
              <a:t>VALJAK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h =3cm </a:t>
            </a:r>
          </a:p>
          <a:p>
            <a:r>
              <a:rPr lang="hr-HR" sz="2800" dirty="0"/>
              <a:t>r = 1cm</a:t>
            </a:r>
          </a:p>
          <a:p>
            <a:r>
              <a:rPr lang="hr-HR" sz="2800" dirty="0"/>
              <a:t>Primjena u prostoru: stolić za ležaljku</a:t>
            </a:r>
          </a:p>
        </p:txBody>
      </p:sp>
      <p:pic>
        <p:nvPicPr>
          <p:cNvPr id="4" name="Picture 3" descr="0E759316-FA75-4BE3-8AFA-077C883F471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357538"/>
            <a:ext cx="4286280" cy="3214710"/>
          </a:xfrm>
          <a:prstGeom prst="rect">
            <a:avLst/>
          </a:prstGeom>
        </p:spPr>
      </p:pic>
      <p:pic>
        <p:nvPicPr>
          <p:cNvPr id="6" name="Picture 5" descr="B86DD7CE-47E2-44CB-98C6-9F5C513FA83C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50" y="3286124"/>
            <a:ext cx="4476750" cy="33575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53536"/>
            <a:ext cx="8543956" cy="1143000"/>
          </a:xfrm>
        </p:spPr>
        <p:txBody>
          <a:bodyPr>
            <a:normAutofit/>
          </a:bodyPr>
          <a:lstStyle/>
          <a:p>
            <a:r>
              <a:rPr lang="hr-HR" sz="4800" dirty="0"/>
              <a:t>ČETVEROSTRANA PIRAMIDA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6280"/>
          </a:xfrm>
        </p:spPr>
        <p:txBody>
          <a:bodyPr/>
          <a:lstStyle/>
          <a:p>
            <a:r>
              <a:rPr lang="hr-HR" dirty="0"/>
              <a:t>a = 3cm</a:t>
            </a:r>
          </a:p>
          <a:p>
            <a:r>
              <a:rPr lang="hr-HR" dirty="0"/>
              <a:t>b = 4.5cm</a:t>
            </a:r>
          </a:p>
          <a:p>
            <a:r>
              <a:rPr lang="hr-HR" dirty="0"/>
              <a:t>Primjena u prostoru: kontejneri za recikliranje</a:t>
            </a:r>
          </a:p>
        </p:txBody>
      </p:sp>
      <p:pic>
        <p:nvPicPr>
          <p:cNvPr id="4" name="Picture 3" descr="2C85685A-BD98-4AD3-99C3-EA3200E8B28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429000"/>
            <a:ext cx="4286248" cy="3214686"/>
          </a:xfrm>
          <a:prstGeom prst="rect">
            <a:avLst/>
          </a:prstGeom>
        </p:spPr>
      </p:pic>
      <p:pic>
        <p:nvPicPr>
          <p:cNvPr id="5" name="Picture 4" descr="125C6542-E724-4A16-A244-CB79C13D805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429000"/>
            <a:ext cx="4191030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/>
              <a:t>KUGLA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2r = 1.5cm</a:t>
            </a:r>
          </a:p>
          <a:p>
            <a:r>
              <a:rPr lang="hr-HR" dirty="0"/>
              <a:t>Primjena u prostoru: LED lampa na kući</a:t>
            </a:r>
          </a:p>
        </p:txBody>
      </p:sp>
      <p:pic>
        <p:nvPicPr>
          <p:cNvPr id="4" name="Picture 3" descr="CFF0823D-124A-4072-9A82-AAC8271E09A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83464" y="3263360"/>
            <a:ext cx="3818404" cy="2863803"/>
          </a:xfrm>
          <a:prstGeom prst="rect">
            <a:avLst/>
          </a:prstGeom>
        </p:spPr>
      </p:pic>
      <p:pic>
        <p:nvPicPr>
          <p:cNvPr id="6" name="Picture 5" descr="DEBB44FD-EA3F-47EC-B737-9441BF110B0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786058"/>
            <a:ext cx="5072066" cy="38040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/>
              <a:t>PRIZMA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 = 3cm </a:t>
            </a:r>
          </a:p>
          <a:p>
            <a:r>
              <a:rPr lang="hr-HR" dirty="0"/>
              <a:t>h = 5cm</a:t>
            </a:r>
          </a:p>
          <a:p>
            <a:r>
              <a:rPr lang="hr-HR" dirty="0"/>
              <a:t>Primjena u prostoru: klupa s panelnom pločom</a:t>
            </a:r>
          </a:p>
        </p:txBody>
      </p:sp>
      <p:pic>
        <p:nvPicPr>
          <p:cNvPr id="4" name="Picture 3" descr="9FA1E93F-C14E-4C99-8CD6-98FA02F50D3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643314"/>
            <a:ext cx="4071966" cy="3053975"/>
          </a:xfrm>
          <a:prstGeom prst="rect">
            <a:avLst/>
          </a:prstGeom>
        </p:spPr>
      </p:pic>
      <p:pic>
        <p:nvPicPr>
          <p:cNvPr id="5" name="Picture 4" descr="0E4497A3-296B-4977-9605-8752132857A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571876"/>
            <a:ext cx="4143372" cy="31075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/>
              <a:t>FASADA KUĆE(1062.9m</a:t>
            </a:r>
            <a:r>
              <a:rPr lang="hr-HR" sz="4800" dirty="0">
                <a:latin typeface="Constantia"/>
              </a:rPr>
              <a:t>²)</a:t>
            </a:r>
            <a:endParaRPr lang="hr-H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46236"/>
            <a:ext cx="8643998" cy="4926035"/>
          </a:xfrm>
        </p:spPr>
        <p:txBody>
          <a:bodyPr>
            <a:normAutofit lnSpcReduction="10000"/>
          </a:bodyPr>
          <a:lstStyle/>
          <a:p>
            <a:r>
              <a:rPr lang="hr-HR" dirty="0"/>
              <a:t>Mjerilo- 1:100</a:t>
            </a:r>
          </a:p>
          <a:p>
            <a:r>
              <a:rPr lang="hr-HR" dirty="0"/>
              <a:t>Stiropor profi Label EPS 100mm - 51kn/m</a:t>
            </a:r>
            <a:r>
              <a:rPr lang="hr-HR" dirty="0">
                <a:latin typeface="Constantia"/>
              </a:rPr>
              <a:t>²</a:t>
            </a:r>
          </a:p>
          <a:p>
            <a:r>
              <a:rPr lang="hr-HR" dirty="0">
                <a:latin typeface="Constantia"/>
              </a:rPr>
              <a:t>PVC mrežica 3.5 kn/m²</a:t>
            </a:r>
          </a:p>
          <a:p>
            <a:r>
              <a:rPr lang="hr-HR" dirty="0">
                <a:latin typeface="Constantia"/>
              </a:rPr>
              <a:t>Ljepilo za ljepljenje fasade 25kg – 36kn</a:t>
            </a:r>
            <a:r>
              <a:rPr lang="hr-HR" dirty="0">
                <a:latin typeface="Constantia"/>
                <a:sym typeface="Wingdings" pitchFamily="2" charset="2"/>
              </a:rPr>
              <a:t>5kg/ 1m²</a:t>
            </a:r>
          </a:p>
          <a:p>
            <a:r>
              <a:rPr lang="hr-HR" dirty="0">
                <a:latin typeface="Constantia"/>
                <a:sym typeface="Wingdings" pitchFamily="2" charset="2"/>
              </a:rPr>
              <a:t>JUB Acrycolor (bijela) 15l – 378kn  0.20l/m²</a:t>
            </a:r>
          </a:p>
          <a:p>
            <a:pPr>
              <a:buFontTx/>
              <a:buChar char="-"/>
            </a:pPr>
            <a:r>
              <a:rPr lang="hr-HR" dirty="0">
                <a:latin typeface="Constantia"/>
                <a:sym typeface="Wingdings" pitchFamily="2" charset="2"/>
              </a:rPr>
              <a:t>Stiropor : 54 207.9kn</a:t>
            </a:r>
          </a:p>
          <a:p>
            <a:pPr>
              <a:buFontTx/>
              <a:buChar char="-"/>
            </a:pPr>
            <a:r>
              <a:rPr lang="hr-HR" dirty="0">
                <a:latin typeface="Constantia"/>
                <a:sym typeface="Wingdings" pitchFamily="2" charset="2"/>
              </a:rPr>
              <a:t>Mrežica : 3 720.15kn</a:t>
            </a:r>
          </a:p>
          <a:p>
            <a:pPr>
              <a:buFontTx/>
              <a:buChar char="-"/>
            </a:pPr>
            <a:r>
              <a:rPr lang="hr-HR" dirty="0">
                <a:latin typeface="Constantia"/>
                <a:sym typeface="Wingdings" pitchFamily="2" charset="2"/>
              </a:rPr>
              <a:t>Ljepilo : 162 623.88kn</a:t>
            </a:r>
          </a:p>
          <a:p>
            <a:pPr>
              <a:buFontTx/>
              <a:buChar char="-"/>
            </a:pPr>
            <a:r>
              <a:rPr lang="hr-HR" dirty="0">
                <a:latin typeface="Constantia"/>
                <a:sym typeface="Wingdings" pitchFamily="2" charset="2"/>
              </a:rPr>
              <a:t>Boja : 5 357.02kn</a:t>
            </a:r>
          </a:p>
          <a:p>
            <a:pPr>
              <a:buFontTx/>
              <a:buChar char="-"/>
            </a:pPr>
            <a:endParaRPr lang="hr-HR" dirty="0">
              <a:latin typeface="Constantia"/>
            </a:endParaRPr>
          </a:p>
          <a:p>
            <a:endParaRPr lang="hr-HR" dirty="0"/>
          </a:p>
        </p:txBody>
      </p:sp>
      <p:pic>
        <p:nvPicPr>
          <p:cNvPr id="5" name="Picture 4" descr="C1B0E281-8AC9-445B-A56E-A3E8D438109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346027"/>
            <a:ext cx="3013566" cy="226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234</TotalTime>
  <Words>283</Words>
  <Application>Microsoft Office PowerPoint</Application>
  <PresentationFormat>Prikaz na zaslonu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Constantia</vt:lpstr>
      <vt:lpstr>Rockwell</vt:lpstr>
      <vt:lpstr>Wingdings 2</vt:lpstr>
      <vt:lpstr>Foundry</vt:lpstr>
      <vt:lpstr>MOJA KUĆA IZ SNOVA</vt:lpstr>
      <vt:lpstr>KARAKTERISTIKE O KUĆI</vt:lpstr>
      <vt:lpstr>GEOMETRIJSKA TIJELA KOJA SAM KORISTILA </vt:lpstr>
      <vt:lpstr>STOŽAC</vt:lpstr>
      <vt:lpstr>VALJAK</vt:lpstr>
      <vt:lpstr>ČETVEROSTRANA PIRAMIDA</vt:lpstr>
      <vt:lpstr>KUGLA</vt:lpstr>
      <vt:lpstr>PRIZMA</vt:lpstr>
      <vt:lpstr>FASADA KUĆE(1062.9m²)</vt:lpstr>
      <vt:lpstr>DIO KUĆE OBLOŽEN DRVETOM</vt:lpstr>
      <vt:lpstr>SAMOODRŽIVOST GRAĐEVINE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KUĆA IZ SNOVA</dc:title>
  <dc:creator>Dental Hodak</dc:creator>
  <cp:lastModifiedBy>Edita</cp:lastModifiedBy>
  <cp:revision>22</cp:revision>
  <dcterms:created xsi:type="dcterms:W3CDTF">2021-05-17T17:47:08Z</dcterms:created>
  <dcterms:modified xsi:type="dcterms:W3CDTF">2021-05-20T21:00:14Z</dcterms:modified>
</cp:coreProperties>
</file>