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2461" y="1406013"/>
            <a:ext cx="6510791" cy="468548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hr-HR" sz="2400" dirty="0" smtClean="0"/>
              <a:t>Projektni zadatak iz matematike</a:t>
            </a:r>
            <a:endParaRPr lang="hr-HR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2461" y="387178"/>
            <a:ext cx="6510791" cy="920513"/>
          </a:xfrm>
          <a:solidFill>
            <a:schemeClr val="bg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sz="4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Moja kuća iz snova</a:t>
            </a:r>
            <a:endParaRPr lang="hr-HR" sz="4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9586452" y="5689156"/>
            <a:ext cx="2300748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2400" dirty="0" smtClean="0"/>
              <a:t>Matej Hegeduš</a:t>
            </a:r>
          </a:p>
          <a:p>
            <a:pPr algn="r"/>
            <a:r>
              <a:rPr lang="hr-HR" sz="2400" dirty="0" smtClean="0"/>
              <a:t>8.a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119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13254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kvadar </a:t>
            </a:r>
            <a:r>
              <a:rPr lang="hr-HR" cap="none" dirty="0" smtClean="0">
                <a:solidFill>
                  <a:srgbClr val="FFC000"/>
                </a:solidFill>
              </a:rPr>
              <a:t>manji - </a:t>
            </a:r>
            <a:r>
              <a:rPr lang="hr-HR" cap="none" dirty="0">
                <a:solidFill>
                  <a:srgbClr val="FFC000"/>
                </a:solidFill>
              </a:rPr>
              <a:t>1. kat </a:t>
            </a:r>
            <a:r>
              <a:rPr lang="hr-HR" cap="none" dirty="0" smtClean="0">
                <a:solidFill>
                  <a:srgbClr val="FFC000"/>
                </a:solidFill>
              </a:rPr>
              <a:t>građevine</a:t>
            </a:r>
            <a:endParaRPr lang="hr-HR" cap="none" dirty="0">
              <a:solidFill>
                <a:srgbClr val="FFC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033" y="1779631"/>
            <a:ext cx="3933825" cy="478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19" y="2964849"/>
            <a:ext cx="5389737" cy="1994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47853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>
                <a:solidFill>
                  <a:srgbClr val="FFC000"/>
                </a:solidFill>
              </a:rPr>
              <a:t>PIRAMIDA - krov</a:t>
            </a:r>
            <a:endParaRPr lang="hr-HR" cap="none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422" y="1719828"/>
            <a:ext cx="3780656" cy="4721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5" y="2992508"/>
            <a:ext cx="5326136" cy="2176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286193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37968"/>
          </a:xfrm>
        </p:spPr>
        <p:txBody>
          <a:bodyPr/>
          <a:lstStyle/>
          <a:p>
            <a:r>
              <a:rPr lang="hr-HR" cap="none" dirty="0" smtClean="0">
                <a:solidFill>
                  <a:srgbClr val="FFC000"/>
                </a:solidFill>
              </a:rPr>
              <a:t>VALJAK - </a:t>
            </a:r>
            <a:r>
              <a:rPr lang="hr-HR" cap="none" dirty="0">
                <a:solidFill>
                  <a:srgbClr val="FFC000"/>
                </a:solidFill>
              </a:rPr>
              <a:t>vrtni </a:t>
            </a:r>
            <a:r>
              <a:rPr lang="hr-HR" cap="none" dirty="0" smtClean="0">
                <a:solidFill>
                  <a:srgbClr val="FFC000"/>
                </a:solidFill>
              </a:rPr>
              <a:t>stol</a:t>
            </a:r>
            <a:endParaRPr lang="hr-HR" cap="none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531" y="1900854"/>
            <a:ext cx="4116908" cy="4256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00" y="2730843"/>
            <a:ext cx="4326993" cy="223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071386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95632"/>
          </a:xfrm>
        </p:spPr>
        <p:txBody>
          <a:bodyPr/>
          <a:lstStyle/>
          <a:p>
            <a:r>
              <a:rPr lang="hr-HR" cap="none" dirty="0" smtClean="0">
                <a:solidFill>
                  <a:srgbClr val="FFC000"/>
                </a:solidFill>
              </a:rPr>
              <a:t>KOCKA - </a:t>
            </a:r>
            <a:r>
              <a:rPr lang="hr-HR" cap="none" dirty="0">
                <a:solidFill>
                  <a:srgbClr val="FFC000"/>
                </a:solidFill>
              </a:rPr>
              <a:t>vrtna </a:t>
            </a:r>
            <a:r>
              <a:rPr lang="hr-HR" cap="none" dirty="0" smtClean="0">
                <a:solidFill>
                  <a:srgbClr val="FFC000"/>
                </a:solidFill>
              </a:rPr>
              <a:t>stolica</a:t>
            </a:r>
            <a:endParaRPr lang="hr-HR" cap="none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674" y="2117125"/>
            <a:ext cx="3821909" cy="386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887" y="3038527"/>
            <a:ext cx="4224723" cy="16405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7182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128584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Stožac - </a:t>
            </a:r>
            <a:r>
              <a:rPr lang="hr-HR" cap="none" dirty="0">
                <a:solidFill>
                  <a:srgbClr val="FFC000"/>
                </a:solidFill>
              </a:rPr>
              <a:t>vrtni </a:t>
            </a:r>
            <a:r>
              <a:rPr lang="hr-HR" cap="none" dirty="0" smtClean="0">
                <a:solidFill>
                  <a:srgbClr val="FFC000"/>
                </a:solidFill>
              </a:rPr>
              <a:t>suncobran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23" y="2869909"/>
            <a:ext cx="4204157" cy="2583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808" y="1950642"/>
            <a:ext cx="3775710" cy="442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54509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Kugla - </a:t>
            </a:r>
            <a:r>
              <a:rPr lang="hr-HR" cap="none" dirty="0" smtClean="0">
                <a:solidFill>
                  <a:srgbClr val="FFC000"/>
                </a:solidFill>
              </a:rPr>
              <a:t>grmlje</a:t>
            </a:r>
            <a:endParaRPr lang="hr-HR" dirty="0">
              <a:solidFill>
                <a:srgbClr val="FFC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58" y="2232453"/>
            <a:ext cx="4604404" cy="3905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313" y="2838908"/>
            <a:ext cx="4900209" cy="2607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72911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3073" y="539423"/>
            <a:ext cx="10135205" cy="1326321"/>
          </a:xfrm>
        </p:spPr>
        <p:txBody>
          <a:bodyPr>
            <a:normAutofit/>
          </a:bodyPr>
          <a:lstStyle/>
          <a:p>
            <a:r>
              <a:rPr lang="hr-HR" sz="5400" dirty="0" smtClean="0"/>
              <a:t>Hvala na pažnji !</a:t>
            </a:r>
            <a:endParaRPr lang="hr-HR" sz="5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54" y="1865744"/>
            <a:ext cx="4788783" cy="4631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2662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029729"/>
            <a:ext cx="10353762" cy="49958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800" dirty="0" smtClean="0">
                <a:solidFill>
                  <a:srgbClr val="FFC000"/>
                </a:solidFill>
              </a:rPr>
              <a:t>Model građevine napravljen je u umanjenom mjerilu              –   M 1: 50</a:t>
            </a:r>
          </a:p>
          <a:p>
            <a:endParaRPr lang="hr-HR" sz="1200" dirty="0" smtClean="0"/>
          </a:p>
          <a:p>
            <a:pPr>
              <a:lnSpc>
                <a:spcPct val="100000"/>
              </a:lnSpc>
            </a:pPr>
            <a:r>
              <a:rPr lang="hr-HR" sz="2400" dirty="0" smtClean="0"/>
              <a:t>Korišteni su različiti materijali od otpada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stiropor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stirodur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spužva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hamer papir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papir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200" dirty="0" smtClean="0"/>
              <a:t>- drvo - čačkalice</a:t>
            </a:r>
            <a:endParaRPr lang="hr-HR" sz="2200" dirty="0"/>
          </a:p>
        </p:txBody>
      </p:sp>
      <p:pic>
        <p:nvPicPr>
          <p:cNvPr id="1028" name="Picture 4" descr="Materijali za gradnju kuće - što je najpovoljnije, što najkvalitetnij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33" y="4950941"/>
            <a:ext cx="4699684" cy="201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42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353216"/>
            <a:ext cx="10353761" cy="16535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r-HR" dirty="0" smtClean="0">
                <a:solidFill>
                  <a:srgbClr val="FFC000"/>
                </a:solidFill>
              </a:rPr>
              <a:t>Model građevine sadrži</a:t>
            </a:r>
            <a:br>
              <a:rPr lang="hr-HR" dirty="0" smtClean="0">
                <a:solidFill>
                  <a:srgbClr val="FFC000"/>
                </a:solidFill>
              </a:rPr>
            </a:br>
            <a:r>
              <a:rPr lang="hr-HR" sz="3600" cap="none" dirty="0" smtClean="0">
                <a:solidFill>
                  <a:srgbClr val="FFC000"/>
                </a:solidFill>
              </a:rPr>
              <a:t>po jednu od svake vrste uglatih i oblih tijela:</a:t>
            </a:r>
            <a:br>
              <a:rPr lang="hr-HR" sz="3600" cap="none" dirty="0" smtClean="0">
                <a:solidFill>
                  <a:srgbClr val="FFC000"/>
                </a:solidFill>
              </a:rPr>
            </a:b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2096063"/>
            <a:ext cx="10709794" cy="4263547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 smtClean="0"/>
          </a:p>
          <a:p>
            <a:pPr marL="0" indent="0" algn="ctr">
              <a:buNone/>
            </a:pPr>
            <a:r>
              <a:rPr lang="hr-HR" sz="2400" dirty="0"/>
              <a:t>p</a:t>
            </a:r>
            <a:r>
              <a:rPr lang="hr-HR" sz="2400" dirty="0" smtClean="0"/>
              <a:t>iramida ,  kvadar,   kocka,  valjak,  stožac,  kugla</a:t>
            </a:r>
          </a:p>
          <a:p>
            <a:endParaRPr lang="hr-HR" dirty="0" smtClean="0"/>
          </a:p>
        </p:txBody>
      </p:sp>
      <p:pic>
        <p:nvPicPr>
          <p:cNvPr id="1026" name="Picture 2" descr="Piramida i stož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31" y="1766245"/>
            <a:ext cx="4229137" cy="175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ugla i valj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86" y="2257857"/>
            <a:ext cx="1892143" cy="122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vne i zakrivljene plo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3674019"/>
            <a:ext cx="2881072" cy="1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Kocka 6"/>
          <p:cNvSpPr/>
          <p:nvPr/>
        </p:nvSpPr>
        <p:spPr>
          <a:xfrm>
            <a:off x="1068901" y="3796907"/>
            <a:ext cx="2015865" cy="942174"/>
          </a:xfrm>
          <a:prstGeom prst="cube">
            <a:avLst>
              <a:gd name="adj" fmla="val 241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Kocka 7"/>
          <p:cNvSpPr/>
          <p:nvPr/>
        </p:nvSpPr>
        <p:spPr>
          <a:xfrm>
            <a:off x="3848099" y="3969856"/>
            <a:ext cx="1097280" cy="1097280"/>
          </a:xfrm>
          <a:prstGeom prst="cube">
            <a:avLst>
              <a:gd name="adj" fmla="val 287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8545" y="3784563"/>
            <a:ext cx="1518324" cy="1467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79811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227438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Namjena građevine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6129" y="1837039"/>
            <a:ext cx="11212303" cy="47619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Građevina je namijenjena za stanovanje i </a:t>
            </a:r>
            <a:r>
              <a:rPr lang="hr-HR" sz="2400" dirty="0"/>
              <a:t>odmor </a:t>
            </a:r>
            <a:r>
              <a:rPr lang="hr-HR" sz="2400" dirty="0" smtClean="0"/>
              <a:t>                                        (ukupne površine 100 </a:t>
            </a:r>
            <a:r>
              <a:rPr lang="hr-HR" sz="2400" dirty="0"/>
              <a:t>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 </a:t>
            </a:r>
            <a:r>
              <a:rPr lang="hr-HR" sz="2400" dirty="0" smtClean="0"/>
              <a:t>)</a:t>
            </a:r>
          </a:p>
          <a:p>
            <a:pPr marL="0" indent="0">
              <a:buNone/>
            </a:pPr>
            <a:endParaRPr lang="hr-HR" sz="1200" baseline="30000" dirty="0">
              <a:effectLst/>
            </a:endParaRPr>
          </a:p>
          <a:p>
            <a:pPr marL="0" indent="0">
              <a:buNone/>
            </a:pPr>
            <a:r>
              <a:rPr lang="hr-HR" sz="2400" dirty="0" smtClean="0"/>
              <a:t>   - stambeni prostor:  75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   - terasa 25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</a:p>
          <a:p>
            <a:pPr>
              <a:buFontTx/>
              <a:buChar char="-"/>
            </a:pPr>
            <a:endParaRPr lang="hr-HR" sz="2400" dirty="0" smtClean="0"/>
          </a:p>
          <a:p>
            <a:pPr marL="0" indent="0">
              <a:buNone/>
            </a:pPr>
            <a:r>
              <a:rPr lang="hr-HR" sz="2300" dirty="0" smtClean="0"/>
              <a:t>Dimenzije zemljišta na kojem se nalazi građevina: 17.5m x 11 m </a:t>
            </a:r>
            <a:r>
              <a:rPr lang="hr-HR" sz="2300" dirty="0"/>
              <a:t>(</a:t>
            </a:r>
            <a:r>
              <a:rPr lang="hr-HR" sz="2300" dirty="0" smtClean="0"/>
              <a:t>192,5 </a:t>
            </a:r>
            <a:r>
              <a:rPr lang="hr-HR" sz="2300" dirty="0"/>
              <a:t>m</a:t>
            </a:r>
            <a:r>
              <a:rPr lang="hr-HR" sz="2300" baseline="30000" dirty="0">
                <a:effectLst/>
              </a:rPr>
              <a:t> 2</a:t>
            </a:r>
            <a:r>
              <a:rPr lang="hr-HR" sz="2300" dirty="0"/>
              <a:t> )</a:t>
            </a:r>
            <a:endParaRPr lang="hr-HR" sz="2300" dirty="0" smtClean="0"/>
          </a:p>
          <a:p>
            <a:pPr marL="0" indent="0">
              <a:buNone/>
            </a:pPr>
            <a:r>
              <a:rPr lang="hr-HR" sz="2300" dirty="0" smtClean="0"/>
              <a:t>Dvorišni prostor:  142.5 m</a:t>
            </a:r>
            <a:r>
              <a:rPr lang="hr-HR" sz="2300" baseline="30000" dirty="0">
                <a:effectLst/>
              </a:rPr>
              <a:t> </a:t>
            </a:r>
            <a:r>
              <a:rPr lang="hr-HR" sz="2300" baseline="30000" dirty="0" smtClean="0">
                <a:effectLst/>
              </a:rPr>
              <a:t>2</a:t>
            </a:r>
            <a:r>
              <a:rPr lang="hr-HR" sz="2300" dirty="0" smtClean="0"/>
              <a:t>  na raspolaganju za odmor i razonodu </a:t>
            </a:r>
          </a:p>
        </p:txBody>
      </p:sp>
    </p:spTree>
    <p:extLst>
      <p:ext uri="{BB962C8B-B14F-4D97-AF65-F5344CB8AC3E}">
        <p14:creationId xmlns:p14="http://schemas.microsoft.com/office/powerpoint/2010/main" val="15567407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235676"/>
          </a:xfrm>
        </p:spPr>
        <p:txBody>
          <a:bodyPr/>
          <a:lstStyle/>
          <a:p>
            <a:r>
              <a:rPr lang="hr-HR" dirty="0" smtClean="0"/>
              <a:t>Izračun oplošja i obujma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cap="none" dirty="0" smtClean="0"/>
              <a:t>modela građevine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43306" y="2034776"/>
            <a:ext cx="7356995" cy="4349548"/>
          </a:xfrm>
        </p:spPr>
        <p:txBody>
          <a:bodyPr>
            <a:normAutofit/>
          </a:bodyPr>
          <a:lstStyle/>
          <a:p>
            <a:r>
              <a:rPr lang="hr-HR" sz="2400" u="sng" dirty="0" smtClean="0">
                <a:solidFill>
                  <a:srgbClr val="FFC000"/>
                </a:solidFill>
              </a:rPr>
              <a:t>Prizemlje – KVADAR</a:t>
            </a:r>
            <a:r>
              <a:rPr lang="hr-HR" sz="2400" dirty="0" smtClean="0">
                <a:solidFill>
                  <a:srgbClr val="FFC000"/>
                </a:solidFill>
              </a:rPr>
              <a:t>:  10m x 5m x 3m</a:t>
            </a:r>
          </a:p>
          <a:p>
            <a:pPr marL="0" indent="0">
              <a:buNone/>
            </a:pPr>
            <a:r>
              <a:rPr lang="hr-HR" sz="2400" dirty="0" smtClean="0"/>
              <a:t>O= 2(</a:t>
            </a:r>
            <a:r>
              <a:rPr lang="hr-HR" sz="2400" dirty="0" err="1" smtClean="0"/>
              <a:t>ab</a:t>
            </a:r>
            <a:r>
              <a:rPr lang="hr-HR" sz="2400" dirty="0" smtClean="0"/>
              <a:t> + </a:t>
            </a:r>
            <a:r>
              <a:rPr lang="hr-HR" sz="2400" dirty="0" err="1" smtClean="0"/>
              <a:t>ac</a:t>
            </a:r>
            <a:r>
              <a:rPr lang="hr-HR" sz="2400" dirty="0" smtClean="0"/>
              <a:t> + </a:t>
            </a:r>
            <a:r>
              <a:rPr lang="hr-HR" sz="2400" dirty="0" err="1" smtClean="0"/>
              <a:t>bc</a:t>
            </a:r>
            <a:r>
              <a:rPr lang="hr-HR" sz="2400" dirty="0" smtClean="0"/>
              <a:t>)                          V= </a:t>
            </a:r>
            <a:r>
              <a:rPr lang="hr-HR" sz="2400" dirty="0" err="1" smtClean="0"/>
              <a:t>abc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O= 190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                                        V= 150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3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u="sng" dirty="0" smtClean="0">
                <a:solidFill>
                  <a:srgbClr val="FFC000"/>
                </a:solidFill>
              </a:rPr>
              <a:t>Kat </a:t>
            </a:r>
            <a:r>
              <a:rPr lang="hr-HR" sz="2400" u="sng" dirty="0">
                <a:solidFill>
                  <a:srgbClr val="FFC000"/>
                </a:solidFill>
              </a:rPr>
              <a:t>– </a:t>
            </a:r>
            <a:r>
              <a:rPr lang="hr-HR" sz="2400" u="sng" dirty="0" smtClean="0">
                <a:solidFill>
                  <a:srgbClr val="FFC000"/>
                </a:solidFill>
              </a:rPr>
              <a:t>KVADAR</a:t>
            </a:r>
            <a:r>
              <a:rPr lang="hr-HR" sz="2400" dirty="0" smtClean="0">
                <a:solidFill>
                  <a:srgbClr val="FFC000"/>
                </a:solidFill>
              </a:rPr>
              <a:t>:  </a:t>
            </a:r>
            <a:r>
              <a:rPr lang="hr-HR" sz="2400" dirty="0">
                <a:solidFill>
                  <a:srgbClr val="FFC000"/>
                </a:solidFill>
              </a:rPr>
              <a:t>5m x 5m x 3m</a:t>
            </a:r>
          </a:p>
          <a:p>
            <a:pPr marL="0" indent="0">
              <a:buNone/>
            </a:pPr>
            <a:r>
              <a:rPr lang="hr-HR" sz="2400" dirty="0"/>
              <a:t>O= 2(</a:t>
            </a:r>
            <a:r>
              <a:rPr lang="hr-HR" sz="2400" dirty="0" err="1"/>
              <a:t>ab</a:t>
            </a:r>
            <a:r>
              <a:rPr lang="hr-HR" sz="2400" dirty="0"/>
              <a:t> + </a:t>
            </a:r>
            <a:r>
              <a:rPr lang="hr-HR" sz="2400" dirty="0" err="1"/>
              <a:t>ac</a:t>
            </a:r>
            <a:r>
              <a:rPr lang="hr-HR" sz="2400" dirty="0"/>
              <a:t> + </a:t>
            </a:r>
            <a:r>
              <a:rPr lang="hr-HR" sz="2400" dirty="0" err="1"/>
              <a:t>bc</a:t>
            </a:r>
            <a:r>
              <a:rPr lang="hr-HR" sz="2400" dirty="0"/>
              <a:t>)                          V= </a:t>
            </a:r>
            <a:r>
              <a:rPr lang="hr-HR" sz="2400" dirty="0" err="1"/>
              <a:t>abc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O= 110 </a:t>
            </a:r>
            <a:r>
              <a:rPr lang="hr-HR" sz="2400" dirty="0" smtClean="0"/>
              <a:t>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                                        </a:t>
            </a:r>
            <a:r>
              <a:rPr lang="hr-HR" sz="2400" dirty="0"/>
              <a:t>V</a:t>
            </a:r>
            <a:r>
              <a:rPr lang="hr-HR" sz="2400"/>
              <a:t>= </a:t>
            </a:r>
            <a:r>
              <a:rPr lang="hr-HR" sz="2400" smtClean="0"/>
              <a:t>75</a:t>
            </a:r>
            <a:r>
              <a:rPr lang="hr-HR" sz="2400" smtClean="0"/>
              <a:t> </a:t>
            </a:r>
            <a:r>
              <a:rPr lang="hr-HR" sz="2400" dirty="0" smtClean="0"/>
              <a:t>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3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75798267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1087395"/>
            <a:ext cx="10353762" cy="4703804"/>
          </a:xfrm>
        </p:spPr>
        <p:txBody>
          <a:bodyPr>
            <a:normAutofit/>
          </a:bodyPr>
          <a:lstStyle/>
          <a:p>
            <a:r>
              <a:rPr lang="hr-HR" sz="2400" u="sng" dirty="0" smtClean="0">
                <a:solidFill>
                  <a:srgbClr val="FFC000"/>
                </a:solidFill>
              </a:rPr>
              <a:t>Krovište – PIRAMIDA</a:t>
            </a:r>
            <a:r>
              <a:rPr lang="hr-HR" sz="2400" dirty="0" smtClean="0">
                <a:solidFill>
                  <a:srgbClr val="FFC000"/>
                </a:solidFill>
              </a:rPr>
              <a:t>:  baza: 6m x 6m </a:t>
            </a:r>
          </a:p>
          <a:p>
            <a:pPr marL="0" indent="0">
              <a:buNone/>
            </a:pPr>
            <a:r>
              <a:rPr lang="hr-HR" sz="2400" dirty="0"/>
              <a:t> </a:t>
            </a:r>
            <a:r>
              <a:rPr lang="hr-HR" sz="2400" dirty="0" smtClean="0"/>
              <a:t>                                          visina(h): 2.65m </a:t>
            </a:r>
          </a:p>
          <a:p>
            <a:pPr marL="0" indent="0">
              <a:buNone/>
            </a:pPr>
            <a:endParaRPr lang="hr-HR" sz="1200" dirty="0" smtClean="0"/>
          </a:p>
          <a:p>
            <a:pPr marL="0" indent="0">
              <a:buNone/>
            </a:pPr>
            <a:r>
              <a:rPr lang="hr-HR" sz="2400" dirty="0" smtClean="0"/>
              <a:t>                 O= B+P                           V= Bh/3</a:t>
            </a:r>
          </a:p>
          <a:p>
            <a:pPr marL="0" indent="0">
              <a:buNone/>
            </a:pPr>
            <a:r>
              <a:rPr lang="hr-HR" sz="2400" dirty="0" smtClean="0"/>
              <a:t>                 O= 82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                      V= 31.8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3</a:t>
            </a:r>
            <a:endParaRPr lang="hr-HR" sz="2400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1100" dirty="0" smtClean="0"/>
          </a:p>
          <a:p>
            <a:pPr marL="0" indent="0">
              <a:buNone/>
            </a:pPr>
            <a:r>
              <a:rPr lang="hr-HR" sz="2400" dirty="0" smtClean="0">
                <a:solidFill>
                  <a:srgbClr val="FFC000"/>
                </a:solidFill>
              </a:rPr>
              <a:t>UKUPNO OPLOŠJE </a:t>
            </a:r>
            <a:r>
              <a:rPr lang="hr-HR" sz="2400" dirty="0" smtClean="0"/>
              <a:t>modela građevine: 190 +110  + 82 = 382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</a:t>
            </a:r>
            <a:endParaRPr lang="hr-HR" sz="2400" dirty="0"/>
          </a:p>
          <a:p>
            <a:pPr marL="0" indent="0">
              <a:buNone/>
            </a:pPr>
            <a:r>
              <a:rPr lang="hr-HR" sz="2400" dirty="0" smtClean="0">
                <a:solidFill>
                  <a:srgbClr val="FFC000"/>
                </a:solidFill>
              </a:rPr>
              <a:t>UKUPNI VOLUMEN </a:t>
            </a:r>
            <a:r>
              <a:rPr lang="hr-HR" sz="2400" dirty="0" smtClean="0"/>
              <a:t>modela građevine: 150 + 75 + 31.8 = 256.8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3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3907272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19448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C000"/>
                </a:solidFill>
              </a:rPr>
              <a:t>Troškovnik materijala</a:t>
            </a:r>
            <a:br>
              <a:rPr lang="hr-HR" dirty="0" smtClean="0">
                <a:solidFill>
                  <a:srgbClr val="FFC000"/>
                </a:solidFill>
              </a:rPr>
            </a:br>
            <a:r>
              <a:rPr lang="hr-HR" dirty="0" smtClean="0">
                <a:solidFill>
                  <a:srgbClr val="FFC000"/>
                </a:solidFill>
              </a:rPr>
              <a:t> </a:t>
            </a:r>
            <a:r>
              <a:rPr lang="hr-HR" cap="none" dirty="0" smtClean="0"/>
              <a:t>potrebnog za izradu</a:t>
            </a:r>
            <a:br>
              <a:rPr lang="hr-HR" cap="none" dirty="0" smtClean="0"/>
            </a:br>
            <a:r>
              <a:rPr lang="hr-HR" cap="none" dirty="0" smtClean="0"/>
              <a:t> energetski učinkovite fasade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388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dirty="0" smtClean="0"/>
              <a:t>Površina fasade prizemlja iznosi: 90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Površina fasade kat iznosi: 60 + 25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</a:p>
          <a:p>
            <a:pPr>
              <a:buFontTx/>
              <a:buChar char="-"/>
            </a:pPr>
            <a:endParaRPr lang="hr-HR" sz="1300" dirty="0" smtClean="0"/>
          </a:p>
          <a:p>
            <a:pPr marL="0" indent="0">
              <a:buNone/>
            </a:pPr>
            <a:r>
              <a:rPr lang="hr-HR" sz="2400" u="sng" dirty="0" smtClean="0"/>
              <a:t>Cijena stiropora</a:t>
            </a:r>
            <a:r>
              <a:rPr lang="hr-HR" sz="2400" dirty="0" smtClean="0"/>
              <a:t>: 1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/ 10 cm iznosi 40 kuna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C000"/>
                </a:solidFill>
              </a:rPr>
              <a:t>UKUPNI TROŠAK STIROPORA </a:t>
            </a:r>
            <a:r>
              <a:rPr lang="hr-HR" sz="2400" dirty="0" smtClean="0"/>
              <a:t>ZA FASADU (175 m</a:t>
            </a:r>
            <a:r>
              <a:rPr lang="hr-HR" sz="2400" baseline="30000" dirty="0">
                <a:effectLst/>
              </a:rPr>
              <a:t> 2</a:t>
            </a:r>
            <a:r>
              <a:rPr lang="hr-HR" sz="2400" dirty="0" smtClean="0"/>
              <a:t>): = 7.000 kuna</a:t>
            </a:r>
          </a:p>
          <a:p>
            <a:pPr marL="0" indent="0">
              <a:buNone/>
            </a:pPr>
            <a:endParaRPr lang="hr-HR" sz="1900" dirty="0" smtClean="0"/>
          </a:p>
          <a:p>
            <a:pPr marL="0" indent="0">
              <a:buNone/>
            </a:pPr>
            <a:r>
              <a:rPr lang="hr-HR" sz="2400" u="sng" dirty="0" smtClean="0"/>
              <a:t>Cijena kamene vune</a:t>
            </a:r>
            <a:r>
              <a:rPr lang="hr-HR" sz="2400" dirty="0" smtClean="0"/>
              <a:t>: 1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 / 10 cm iznosi 70 kuna </a:t>
            </a:r>
          </a:p>
          <a:p>
            <a:pPr marL="0" indent="0">
              <a:buNone/>
            </a:pPr>
            <a:r>
              <a:rPr lang="hr-HR" sz="2400" dirty="0" smtClean="0">
                <a:solidFill>
                  <a:srgbClr val="FFC000"/>
                </a:solidFill>
              </a:rPr>
              <a:t>UKUPNI TROŠAK KAMENE VUNE </a:t>
            </a:r>
            <a:r>
              <a:rPr lang="hr-HR" sz="2400" dirty="0" smtClean="0"/>
              <a:t>ZA POTKROVLJE (50 m</a:t>
            </a:r>
            <a:r>
              <a:rPr lang="hr-HR" sz="2400" baseline="30000" dirty="0">
                <a:effectLst/>
              </a:rPr>
              <a:t> </a:t>
            </a:r>
            <a:r>
              <a:rPr lang="hr-HR" sz="2400" baseline="30000" dirty="0" smtClean="0">
                <a:effectLst/>
              </a:rPr>
              <a:t>2</a:t>
            </a:r>
            <a:r>
              <a:rPr lang="hr-HR" sz="2400" dirty="0" smtClean="0"/>
              <a:t>): = 3.500 kuna</a:t>
            </a:r>
            <a:endParaRPr lang="hr-HR" sz="2400" dirty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sz="2600" b="1" dirty="0" smtClean="0">
                <a:solidFill>
                  <a:srgbClr val="FFC000"/>
                </a:solidFill>
              </a:rPr>
              <a:t>SVEUKUPNI  TROŠAK  </a:t>
            </a:r>
            <a:r>
              <a:rPr lang="hr-HR" sz="2600" b="1" dirty="0" smtClean="0"/>
              <a:t>materijala</a:t>
            </a:r>
            <a:r>
              <a:rPr lang="hr-HR" sz="2600" b="1" dirty="0" smtClean="0">
                <a:solidFill>
                  <a:srgbClr val="FFC000"/>
                </a:solidFill>
              </a:rPr>
              <a:t> </a:t>
            </a:r>
            <a:r>
              <a:rPr lang="hr-HR" sz="2600" b="1" dirty="0" smtClean="0"/>
              <a:t>za toplinsku izolaciju : </a:t>
            </a:r>
            <a:r>
              <a:rPr lang="hr-HR" sz="2800" b="1" dirty="0" smtClean="0"/>
              <a:t>10.500 kuna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7330057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C000"/>
                </a:solidFill>
              </a:rPr>
              <a:t>Samoodrživost</a:t>
            </a:r>
            <a:r>
              <a:rPr lang="hr-HR" dirty="0" smtClean="0">
                <a:solidFill>
                  <a:srgbClr val="FFC000"/>
                </a:solidFill>
              </a:rPr>
              <a:t> građevine 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Na krovu zgrade su ugrađeni </a:t>
            </a:r>
            <a:r>
              <a:rPr lang="hr-HR" sz="2400" u="sng" dirty="0" smtClean="0"/>
              <a:t>solarni paneli</a:t>
            </a:r>
            <a:r>
              <a:rPr lang="hr-HR" sz="2400" dirty="0" smtClean="0"/>
              <a:t> za iskorištavanje sunčeve energije (zagrijavanje vode, i proizvodnju el. energije) </a:t>
            </a:r>
          </a:p>
          <a:p>
            <a:r>
              <a:rPr lang="hr-HR" sz="2400" dirty="0" smtClean="0"/>
              <a:t>Prostor oko građevine omogućava razdvajanje otpada koji se može reciklirati </a:t>
            </a:r>
          </a:p>
          <a:p>
            <a:r>
              <a:rPr lang="hr-HR" sz="2400" dirty="0" smtClean="0"/>
              <a:t>Terasa na prvom katu osigurava za                                                                       izradu zelenog balkona / terasa   </a:t>
            </a:r>
            <a:endParaRPr lang="hr-HR" sz="2400" dirty="0"/>
          </a:p>
        </p:txBody>
      </p:sp>
      <p:pic>
        <p:nvPicPr>
          <p:cNvPr id="2050" name="Picture 2" descr="ŠTO JE RECIKLIRANJE? - Hlapićev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5301370"/>
            <a:ext cx="1392800" cy="129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682" y="3778197"/>
            <a:ext cx="4488594" cy="2885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899905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1005016"/>
          </a:xfrm>
        </p:spPr>
        <p:txBody>
          <a:bodyPr/>
          <a:lstStyle/>
          <a:p>
            <a:r>
              <a:rPr lang="hr-HR" dirty="0" smtClean="0">
                <a:solidFill>
                  <a:srgbClr val="FFC000"/>
                </a:solidFill>
              </a:rPr>
              <a:t>kvadar </a:t>
            </a:r>
            <a:r>
              <a:rPr lang="hr-HR" cap="none" dirty="0">
                <a:solidFill>
                  <a:srgbClr val="FFC000"/>
                </a:solidFill>
              </a:rPr>
              <a:t>veći - prizemlje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cap="none" dirty="0" smtClean="0">
                <a:solidFill>
                  <a:srgbClr val="FFC000"/>
                </a:solidFill>
              </a:rPr>
              <a:t>građevine</a:t>
            </a:r>
            <a:endParaRPr lang="hr-HR" cap="none" dirty="0">
              <a:solidFill>
                <a:srgbClr val="FFC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618" y="1795850"/>
            <a:ext cx="4370698" cy="474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18" y="3106501"/>
            <a:ext cx="5323882" cy="1972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950539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1063</TotalTime>
  <Words>400</Words>
  <Application>Microsoft Office PowerPoint</Application>
  <PresentationFormat>Široki zaslon</PresentationFormat>
  <Paragraphs>71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Bookman Old Style</vt:lpstr>
      <vt:lpstr>Rockwell</vt:lpstr>
      <vt:lpstr>Damask</vt:lpstr>
      <vt:lpstr>Projektni zadatak iz matematike</vt:lpstr>
      <vt:lpstr>PowerPointova prezentacija</vt:lpstr>
      <vt:lpstr>Model građevine sadrži po jednu od svake vrste uglatih i oblih tijela: </vt:lpstr>
      <vt:lpstr>Namjena građevine</vt:lpstr>
      <vt:lpstr>Izračun oplošja i obujma  modela građevine</vt:lpstr>
      <vt:lpstr>PowerPointova prezentacija</vt:lpstr>
      <vt:lpstr>Troškovnik materijala  potrebnog za izradu  energetski učinkovite fasade</vt:lpstr>
      <vt:lpstr>Samoodrživost građevine </vt:lpstr>
      <vt:lpstr>kvadar veći - prizemlje građevine</vt:lpstr>
      <vt:lpstr>kvadar manji - 1. kat građevine</vt:lpstr>
      <vt:lpstr>PIRAMIDA - krov</vt:lpstr>
      <vt:lpstr>VALJAK - vrtni stol</vt:lpstr>
      <vt:lpstr>KOCKA - vrtna stolica</vt:lpstr>
      <vt:lpstr>Stožac - vrtni suncobran</vt:lpstr>
      <vt:lpstr>Kugla - grmlje</vt:lpstr>
      <vt:lpstr>Hvala na pažnji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Projektni zadatak iz matematike</dc:title>
  <dc:creator>Microsoftov račun</dc:creator>
  <cp:lastModifiedBy>Microsoftov račun</cp:lastModifiedBy>
  <cp:revision>36</cp:revision>
  <dcterms:created xsi:type="dcterms:W3CDTF">2021-05-16T14:40:55Z</dcterms:created>
  <dcterms:modified xsi:type="dcterms:W3CDTF">2021-05-18T20:10:36Z</dcterms:modified>
</cp:coreProperties>
</file>